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8" r:id="rId3"/>
    <p:sldId id="260" r:id="rId4"/>
    <p:sldId id="259" r:id="rId5"/>
    <p:sldId id="261" r:id="rId6"/>
    <p:sldId id="262" r:id="rId7"/>
    <p:sldId id="263" r:id="rId8"/>
    <p:sldId id="264" r:id="rId9"/>
    <p:sldId id="265" r:id="rId10"/>
    <p:sldId id="266" r:id="rId11"/>
    <p:sldId id="267" r:id="rId12"/>
    <p:sldId id="274" r:id="rId13"/>
    <p:sldId id="269" r:id="rId14"/>
    <p:sldId id="270" r:id="rId15"/>
    <p:sldId id="271" r:id="rId16"/>
    <p:sldId id="272" r:id="rId17"/>
    <p:sldId id="273" r:id="rId18"/>
    <p:sldId id="275" r:id="rId19"/>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84045" autoAdjust="0"/>
  </p:normalViewPr>
  <p:slideViewPr>
    <p:cSldViewPr snapToGrid="0">
      <p:cViewPr varScale="1">
        <p:scale>
          <a:sx n="60" d="100"/>
          <a:sy n="60" d="100"/>
        </p:scale>
        <p:origin x="47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4463" y="0"/>
            <a:ext cx="3024187" cy="458788"/>
          </a:xfrm>
          <a:prstGeom prst="rect">
            <a:avLst/>
          </a:prstGeom>
        </p:spPr>
        <p:txBody>
          <a:bodyPr vert="horz" lIns="91440" tIns="45720" rIns="91440" bIns="45720" rtlCol="0"/>
          <a:lstStyle>
            <a:lvl1pPr algn="r">
              <a:defRPr sz="1200"/>
            </a:lvl1pPr>
          </a:lstStyle>
          <a:p>
            <a:fld id="{87437F26-BF62-460A-BD7C-0E6BF49924BB}" type="datetimeFigureOut">
              <a:rPr lang="en-US" smtClean="0"/>
              <a:t>6/22/2020</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00550"/>
            <a:ext cx="5583238"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302418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4463" y="8685213"/>
            <a:ext cx="3024187" cy="458787"/>
          </a:xfrm>
          <a:prstGeom prst="rect">
            <a:avLst/>
          </a:prstGeom>
        </p:spPr>
        <p:txBody>
          <a:bodyPr vert="horz" lIns="91440" tIns="45720" rIns="91440" bIns="45720" rtlCol="0" anchor="b"/>
          <a:lstStyle>
            <a:lvl1pPr algn="r">
              <a:defRPr sz="1200"/>
            </a:lvl1pPr>
          </a:lstStyle>
          <a:p>
            <a:fld id="{1837A3D2-5E50-4B44-8117-1852B49DD22C}" type="slidenum">
              <a:rPr lang="en-US" smtClean="0"/>
              <a:t>‹#›</a:t>
            </a:fld>
            <a:endParaRPr lang="en-US"/>
          </a:p>
        </p:txBody>
      </p:sp>
    </p:spTree>
    <p:extLst>
      <p:ext uri="{BB962C8B-B14F-4D97-AF65-F5344CB8AC3E}">
        <p14:creationId xmlns:p14="http://schemas.microsoft.com/office/powerpoint/2010/main" val="3907134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https/hdl.handle.net/10929/5674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bg1"/>
                </a:solidFill>
              </a:rPr>
              <a:t>1884</a:t>
            </a:r>
          </a:p>
          <a:p>
            <a:endParaRPr lang="en-US" dirty="0">
              <a:solidFill>
                <a:schemeClr val="bg1"/>
              </a:solidFill>
            </a:endParaRPr>
          </a:p>
          <a:p>
            <a:r>
              <a:rPr lang="en-US" dirty="0">
                <a:solidFill>
                  <a:schemeClr val="bg1"/>
                </a:solidFill>
              </a:rPr>
              <a:t>Law passed prohibiting discrimination based on race,  color or previous condition of servitude. Discrimination continued to persist based on local practices rather than law.</a:t>
            </a:r>
          </a:p>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2</a:t>
            </a:fld>
            <a:endParaRPr lang="en-US"/>
          </a:p>
        </p:txBody>
      </p:sp>
    </p:spTree>
    <p:extLst>
      <p:ext uri="{BB962C8B-B14F-4D97-AF65-F5344CB8AC3E}">
        <p14:creationId xmlns:p14="http://schemas.microsoft.com/office/powerpoint/2010/main" val="3749333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bg1"/>
              </a:solidFill>
            </a:endParaRPr>
          </a:p>
          <a:p>
            <a:endParaRPr lang="en-US" dirty="0">
              <a:solidFill>
                <a:schemeClr val="bg1"/>
              </a:solidFill>
            </a:endParaRPr>
          </a:p>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13</a:t>
            </a:fld>
            <a:endParaRPr lang="en-US"/>
          </a:p>
        </p:txBody>
      </p:sp>
    </p:spTree>
    <p:extLst>
      <p:ext uri="{BB962C8B-B14F-4D97-AF65-F5344CB8AC3E}">
        <p14:creationId xmlns:p14="http://schemas.microsoft.com/office/powerpoint/2010/main" val="1638157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15</a:t>
            </a:fld>
            <a:endParaRPr lang="en-US"/>
          </a:p>
        </p:txBody>
      </p:sp>
    </p:spTree>
    <p:extLst>
      <p:ext uri="{BB962C8B-B14F-4D97-AF65-F5344CB8AC3E}">
        <p14:creationId xmlns:p14="http://schemas.microsoft.com/office/powerpoint/2010/main" val="2556613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u="none" dirty="0">
              <a:solidFill>
                <a:schemeClr val="bg1"/>
              </a:solidFill>
              <a:hlinkClick r:id="rId3">
                <a:extLst>
                  <a:ext uri="{A12FA001-AC4F-418D-AE19-62706E023703}">
                    <ahyp:hlinkClr xmlns:ahyp="http://schemas.microsoft.com/office/drawing/2018/hyperlinkcolor" val="tx"/>
                  </a:ext>
                </a:extLst>
              </a:hlinkClick>
            </a:endParaRPr>
          </a:p>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16</a:t>
            </a:fld>
            <a:endParaRPr lang="en-US"/>
          </a:p>
        </p:txBody>
      </p:sp>
    </p:spTree>
    <p:extLst>
      <p:ext uri="{BB962C8B-B14F-4D97-AF65-F5344CB8AC3E}">
        <p14:creationId xmlns:p14="http://schemas.microsoft.com/office/powerpoint/2010/main" val="2596870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17</a:t>
            </a:fld>
            <a:endParaRPr lang="en-US"/>
          </a:p>
        </p:txBody>
      </p:sp>
    </p:spTree>
    <p:extLst>
      <p:ext uri="{BB962C8B-B14F-4D97-AF65-F5344CB8AC3E}">
        <p14:creationId xmlns:p14="http://schemas.microsoft.com/office/powerpoint/2010/main" val="1978942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3</a:t>
            </a:fld>
            <a:endParaRPr lang="en-US"/>
          </a:p>
        </p:txBody>
      </p:sp>
    </p:spTree>
    <p:extLst>
      <p:ext uri="{BB962C8B-B14F-4D97-AF65-F5344CB8AC3E}">
        <p14:creationId xmlns:p14="http://schemas.microsoft.com/office/powerpoint/2010/main" val="3145361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5</a:t>
            </a:fld>
            <a:endParaRPr lang="en-US"/>
          </a:p>
        </p:txBody>
      </p:sp>
    </p:spTree>
    <p:extLst>
      <p:ext uri="{BB962C8B-B14F-4D97-AF65-F5344CB8AC3E}">
        <p14:creationId xmlns:p14="http://schemas.microsoft.com/office/powerpoint/2010/main" val="2676623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6</a:t>
            </a:fld>
            <a:endParaRPr lang="en-US"/>
          </a:p>
        </p:txBody>
      </p:sp>
    </p:spTree>
    <p:extLst>
      <p:ext uri="{BB962C8B-B14F-4D97-AF65-F5344CB8AC3E}">
        <p14:creationId xmlns:p14="http://schemas.microsoft.com/office/powerpoint/2010/main" val="3995067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8</a:t>
            </a:fld>
            <a:endParaRPr lang="en-US"/>
          </a:p>
        </p:txBody>
      </p:sp>
    </p:spTree>
    <p:extLst>
      <p:ext uri="{BB962C8B-B14F-4D97-AF65-F5344CB8AC3E}">
        <p14:creationId xmlns:p14="http://schemas.microsoft.com/office/powerpoint/2010/main" val="3607829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r"/>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9</a:t>
            </a:fld>
            <a:endParaRPr lang="en-US"/>
          </a:p>
        </p:txBody>
      </p:sp>
    </p:spTree>
    <p:extLst>
      <p:ext uri="{BB962C8B-B14F-4D97-AF65-F5344CB8AC3E}">
        <p14:creationId xmlns:p14="http://schemas.microsoft.com/office/powerpoint/2010/main" val="477445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10</a:t>
            </a:fld>
            <a:endParaRPr lang="en-US"/>
          </a:p>
        </p:txBody>
      </p:sp>
    </p:spTree>
    <p:extLst>
      <p:ext uri="{BB962C8B-B14F-4D97-AF65-F5344CB8AC3E}">
        <p14:creationId xmlns:p14="http://schemas.microsoft.com/office/powerpoint/2010/main" val="3231512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11</a:t>
            </a:fld>
            <a:endParaRPr lang="en-US"/>
          </a:p>
        </p:txBody>
      </p:sp>
    </p:spTree>
    <p:extLst>
      <p:ext uri="{BB962C8B-B14F-4D97-AF65-F5344CB8AC3E}">
        <p14:creationId xmlns:p14="http://schemas.microsoft.com/office/powerpoint/2010/main" val="1426394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37A3D2-5E50-4B44-8117-1852B49DD22C}" type="slidenum">
              <a:rPr lang="en-US" smtClean="0"/>
              <a:t>12</a:t>
            </a:fld>
            <a:endParaRPr lang="en-US"/>
          </a:p>
        </p:txBody>
      </p:sp>
    </p:spTree>
    <p:extLst>
      <p:ext uri="{BB962C8B-B14F-4D97-AF65-F5344CB8AC3E}">
        <p14:creationId xmlns:p14="http://schemas.microsoft.com/office/powerpoint/2010/main" val="1522563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83091F7-7F31-4EFC-80F7-5E67A21C7FEE}" type="datetimeFigureOut">
              <a:rPr lang="en-US" smtClean="0"/>
              <a:t>6/22/2020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1867564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3091F7-7F31-4EFC-80F7-5E67A21C7FEE}" type="datetimeFigureOut">
              <a:rPr lang="en-US" smtClean="0"/>
              <a:t>6/22/2020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2088451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3091F7-7F31-4EFC-80F7-5E67A21C7FEE}" type="datetimeFigureOut">
              <a:rPr lang="en-US" smtClean="0"/>
              <a:t>6/22/2020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284770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3091F7-7F31-4EFC-80F7-5E67A21C7FEE}" type="datetimeFigureOut">
              <a:rPr lang="en-US" smtClean="0"/>
              <a:t>6/22/2020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4256663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83091F7-7F31-4EFC-80F7-5E67A21C7FEE}" type="datetimeFigureOut">
              <a:rPr lang="en-US" smtClean="0"/>
              <a:t>6/22/2020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1723825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83091F7-7F31-4EFC-80F7-5E67A21C7FEE}" type="datetimeFigureOut">
              <a:rPr lang="en-US" smtClean="0"/>
              <a:t>6/22/2020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298233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83091F7-7F31-4EFC-80F7-5E67A21C7FEE}" type="datetimeFigureOut">
              <a:rPr lang="en-US" smtClean="0"/>
              <a:t>6/22/2020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289377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83091F7-7F31-4EFC-80F7-5E67A21C7FEE}" type="datetimeFigureOut">
              <a:rPr lang="en-US" smtClean="0"/>
              <a:t>6/22/2020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4155546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3091F7-7F31-4EFC-80F7-5E67A21C7FEE}" type="datetimeFigureOut">
              <a:rPr lang="en-US" smtClean="0"/>
              <a:t>6/22/2020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290504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83091F7-7F31-4EFC-80F7-5E67A21C7FEE}" type="datetimeFigureOut">
              <a:rPr lang="en-US" smtClean="0"/>
              <a:t>6/22/2020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3313002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83091F7-7F31-4EFC-80F7-5E67A21C7FEE}" type="datetimeFigureOut">
              <a:rPr lang="en-US" smtClean="0"/>
              <a:t>6/22/2020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6E9764-9679-420C-9333-286E13957F25}" type="slidenum">
              <a:rPr lang="en-US" smtClean="0"/>
              <a:t>‹#›</a:t>
            </a:fld>
            <a:endParaRPr lang="en-US"/>
          </a:p>
        </p:txBody>
      </p:sp>
    </p:spTree>
    <p:extLst>
      <p:ext uri="{BB962C8B-B14F-4D97-AF65-F5344CB8AC3E}">
        <p14:creationId xmlns:p14="http://schemas.microsoft.com/office/powerpoint/2010/main" val="2552105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3091F7-7F31-4EFC-80F7-5E67A21C7FEE}" type="datetimeFigureOut">
              <a:rPr lang="en-US" smtClean="0"/>
              <a:t>6/22/2020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6E9764-9679-420C-9333-286E13957F25}" type="slidenum">
              <a:rPr lang="en-US" smtClean="0"/>
              <a:t>‹#›</a:t>
            </a:fld>
            <a:endParaRPr lang="en-US"/>
          </a:p>
        </p:txBody>
      </p:sp>
    </p:spTree>
    <p:extLst>
      <p:ext uri="{BB962C8B-B14F-4D97-AF65-F5344CB8AC3E}">
        <p14:creationId xmlns:p14="http://schemas.microsoft.com/office/powerpoint/2010/main" val="3773583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s://https/hdl.handle.net/10929/56743" TargetMode="Externa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3715789" cy="6858000"/>
          </a:xfrm>
          <a:prstGeom prst="rect">
            <a:avLst/>
          </a:prstGeom>
          <a:solidFill>
            <a:schemeClr val="tx1"/>
          </a:solidFill>
        </p:spPr>
        <p:txBody>
          <a:bodyPr wrap="square" rtlCol="0">
            <a:spAutoFit/>
          </a:bodyPr>
          <a:lstStyle/>
          <a:p>
            <a:endParaRPr lang="en-US" dirty="0"/>
          </a:p>
        </p:txBody>
      </p:sp>
      <p:sp>
        <p:nvSpPr>
          <p:cNvPr id="4" name="TextBox 3"/>
          <p:cNvSpPr txBox="1"/>
          <p:nvPr/>
        </p:nvSpPr>
        <p:spPr>
          <a:xfrm>
            <a:off x="208547" y="1978428"/>
            <a:ext cx="3336757" cy="2400657"/>
          </a:xfrm>
          <a:prstGeom prst="rect">
            <a:avLst/>
          </a:prstGeom>
          <a:noFill/>
        </p:spPr>
        <p:txBody>
          <a:bodyPr wrap="square" rtlCol="0">
            <a:spAutoFit/>
          </a:bodyPr>
          <a:lstStyle/>
          <a:p>
            <a:r>
              <a:rPr lang="en-US" sz="2400" dirty="0">
                <a:solidFill>
                  <a:schemeClr val="bg1"/>
                </a:solidFill>
                <a:latin typeface="Arial Black" panose="020B0A04020102020204" pitchFamily="34" charset="0"/>
              </a:rPr>
              <a:t>THE STRUGGLE FOR CIVIL RIGHTS IN NEW JERSEY</a:t>
            </a:r>
          </a:p>
          <a:p>
            <a:endParaRPr lang="en-US" sz="2400" dirty="0">
              <a:solidFill>
                <a:schemeClr val="bg1"/>
              </a:solidFill>
            </a:endParaRPr>
          </a:p>
          <a:p>
            <a:r>
              <a:rPr lang="en-US" dirty="0">
                <a:solidFill>
                  <a:schemeClr val="bg1"/>
                </a:solidFill>
                <a:latin typeface="Arial Black" panose="020B0A04020102020204" pitchFamily="34" charset="0"/>
              </a:rPr>
              <a:t>1948-2020</a:t>
            </a:r>
          </a:p>
          <a:p>
            <a:r>
              <a:rPr lang="en-US" dirty="0">
                <a:solidFill>
                  <a:schemeClr val="bg1"/>
                </a:solidFill>
                <a:latin typeface="Arial Black" panose="020B0A04020102020204" pitchFamily="34" charset="0"/>
              </a:rPr>
              <a:t>75 Years of the Law Against Discrimination</a:t>
            </a:r>
          </a:p>
        </p:txBody>
      </p:sp>
      <p:pic>
        <p:nvPicPr>
          <p:cNvPr id="6" name="Picture 5" descr="A group of black journalists working at three tables. Newark circa. 1935-1945.">
            <a:extLst>
              <a:ext uri="{FF2B5EF4-FFF2-40B4-BE49-F238E27FC236}">
                <a16:creationId xmlns:a16="http://schemas.microsoft.com/office/drawing/2014/main" id="{5D6243F7-242A-4B26-B32C-4822ED302F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3703" y="0"/>
            <a:ext cx="8478297" cy="6858000"/>
          </a:xfrm>
          <a:prstGeom prst="rect">
            <a:avLst/>
          </a:prstGeom>
        </p:spPr>
      </p:pic>
    </p:spTree>
    <p:extLst>
      <p:ext uri="{BB962C8B-B14F-4D97-AF65-F5344CB8AC3E}">
        <p14:creationId xmlns:p14="http://schemas.microsoft.com/office/powerpoint/2010/main" val="4056600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Older gentleman serving behind a bar">
            <a:extLst>
              <a:ext uri="{FF2B5EF4-FFF2-40B4-BE49-F238E27FC236}">
                <a16:creationId xmlns:a16="http://schemas.microsoft.com/office/drawing/2014/main" id="{2853FB93-7146-4847-8B0B-4795B4DF319F}"/>
              </a:ext>
            </a:extLst>
          </p:cNvPr>
          <p:cNvPicPr>
            <a:picLocks noChangeAspect="1"/>
          </p:cNvPicPr>
          <p:nvPr/>
        </p:nvPicPr>
        <p:blipFill rotWithShape="1">
          <a:blip r:embed="rId3">
            <a:extLst>
              <a:ext uri="{28A0092B-C50C-407E-A947-70E740481C1C}">
                <a14:useLocalDpi xmlns:a14="http://schemas.microsoft.com/office/drawing/2010/main" val="0"/>
              </a:ext>
            </a:extLst>
          </a:blip>
          <a:srcRect t="14159" b="12551"/>
          <a:stretch/>
        </p:blipFill>
        <p:spPr>
          <a:xfrm>
            <a:off x="20" y="10"/>
            <a:ext cx="12191980" cy="6857990"/>
          </a:xfrm>
          <a:prstGeom prst="rect">
            <a:avLst/>
          </a:prstGeom>
        </p:spPr>
      </p:pic>
      <p:sp>
        <p:nvSpPr>
          <p:cNvPr id="7" name="TextBox 6">
            <a:extLst>
              <a:ext uri="{FF2B5EF4-FFF2-40B4-BE49-F238E27FC236}">
                <a16:creationId xmlns:a16="http://schemas.microsoft.com/office/drawing/2014/main" id="{AA882B9D-2CE1-4636-A64A-AC42D97C92EF}"/>
              </a:ext>
            </a:extLst>
          </p:cNvPr>
          <p:cNvSpPr txBox="1"/>
          <p:nvPr/>
        </p:nvSpPr>
        <p:spPr>
          <a:xfrm>
            <a:off x="552450" y="5334000"/>
            <a:ext cx="11087100" cy="1261884"/>
          </a:xfrm>
          <a:prstGeom prst="rect">
            <a:avLst/>
          </a:prstGeom>
          <a:solidFill>
            <a:schemeClr val="bg2">
              <a:lumMod val="50000"/>
            </a:schemeClr>
          </a:solidFill>
        </p:spPr>
        <p:txBody>
          <a:bodyPr wrap="square" rtlCol="0">
            <a:spAutoFit/>
          </a:bodyPr>
          <a:lstStyle/>
          <a:p>
            <a:pPr algn="r"/>
            <a:r>
              <a:rPr lang="en-US" sz="3600" dirty="0">
                <a:solidFill>
                  <a:schemeClr val="bg1"/>
                </a:solidFill>
                <a:latin typeface="Arial Black" panose="020B0A04020102020204" pitchFamily="34" charset="0"/>
              </a:rPr>
              <a:t>1960</a:t>
            </a:r>
          </a:p>
          <a:p>
            <a:r>
              <a:rPr lang="en-US" sz="2000" dirty="0">
                <a:solidFill>
                  <a:schemeClr val="bg1"/>
                </a:solidFill>
                <a:latin typeface="Arial Black" panose="020B0A04020102020204" pitchFamily="34" charset="0"/>
              </a:rPr>
              <a:t>The Law Against Discrimination was amended to outlaw discrimination based on age – age can not be used as a reason to not get or keep a job.</a:t>
            </a:r>
          </a:p>
        </p:txBody>
      </p:sp>
    </p:spTree>
    <p:extLst>
      <p:ext uri="{BB962C8B-B14F-4D97-AF65-F5344CB8AC3E}">
        <p14:creationId xmlns:p14="http://schemas.microsoft.com/office/powerpoint/2010/main" val="532036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Women in a typing pool.">
            <a:extLst>
              <a:ext uri="{FF2B5EF4-FFF2-40B4-BE49-F238E27FC236}">
                <a16:creationId xmlns:a16="http://schemas.microsoft.com/office/drawing/2014/main" id="{509674C9-8869-4E90-902B-662C36CBBC65}"/>
              </a:ext>
            </a:extLst>
          </p:cNvPr>
          <p:cNvPicPr>
            <a:picLocks noChangeAspect="1"/>
          </p:cNvPicPr>
          <p:nvPr/>
        </p:nvPicPr>
        <p:blipFill rotWithShape="1">
          <a:blip r:embed="rId3">
            <a:extLst>
              <a:ext uri="{28A0092B-C50C-407E-A947-70E740481C1C}">
                <a14:useLocalDpi xmlns:a14="http://schemas.microsoft.com/office/drawing/2010/main" val="0"/>
              </a:ext>
            </a:extLst>
          </a:blip>
          <a:srcRect t="26158" b="1957"/>
          <a:stretch/>
        </p:blipFill>
        <p:spPr>
          <a:xfrm>
            <a:off x="20" y="10"/>
            <a:ext cx="12191980" cy="6857990"/>
          </a:xfrm>
          <a:prstGeom prst="rect">
            <a:avLst/>
          </a:prstGeom>
        </p:spPr>
      </p:pic>
      <p:sp>
        <p:nvSpPr>
          <p:cNvPr id="7" name="TextBox 6">
            <a:extLst>
              <a:ext uri="{FF2B5EF4-FFF2-40B4-BE49-F238E27FC236}">
                <a16:creationId xmlns:a16="http://schemas.microsoft.com/office/drawing/2014/main" id="{12EDF1EF-EC3F-48F1-84BD-935367B9AA97}"/>
              </a:ext>
            </a:extLst>
          </p:cNvPr>
          <p:cNvSpPr txBox="1"/>
          <p:nvPr/>
        </p:nvSpPr>
        <p:spPr>
          <a:xfrm>
            <a:off x="874643" y="5068957"/>
            <a:ext cx="10237305" cy="1261884"/>
          </a:xfrm>
          <a:prstGeom prst="rect">
            <a:avLst/>
          </a:prstGeom>
          <a:solidFill>
            <a:schemeClr val="bg2">
              <a:lumMod val="50000"/>
            </a:schemeClr>
          </a:solidFill>
        </p:spPr>
        <p:txBody>
          <a:bodyPr wrap="square" rtlCol="0">
            <a:spAutoFit/>
          </a:bodyPr>
          <a:lstStyle/>
          <a:p>
            <a:pPr algn="r"/>
            <a:r>
              <a:rPr lang="en-US" sz="3600" dirty="0">
                <a:solidFill>
                  <a:schemeClr val="bg1"/>
                </a:solidFill>
                <a:latin typeface="Arial Black" panose="020B0A04020102020204" pitchFamily="34" charset="0"/>
              </a:rPr>
              <a:t>1970</a:t>
            </a:r>
          </a:p>
          <a:p>
            <a:r>
              <a:rPr lang="en-US" sz="2000" dirty="0">
                <a:solidFill>
                  <a:schemeClr val="bg1"/>
                </a:solidFill>
                <a:latin typeface="Arial Black" panose="020B0A04020102020204" pitchFamily="34" charset="0"/>
              </a:rPr>
              <a:t>Discrimination based on sex and marital status outlawed. No longer could women be forced out of a job once they married.</a:t>
            </a:r>
          </a:p>
        </p:txBody>
      </p:sp>
    </p:spTree>
    <p:extLst>
      <p:ext uri="{BB962C8B-B14F-4D97-AF65-F5344CB8AC3E}">
        <p14:creationId xmlns:p14="http://schemas.microsoft.com/office/powerpoint/2010/main" val="1381504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descr="A person sitting at a table in front of a window&#10;&#10;Description automatically generated">
            <a:extLst>
              <a:ext uri="{FF2B5EF4-FFF2-40B4-BE49-F238E27FC236}">
                <a16:creationId xmlns:a16="http://schemas.microsoft.com/office/drawing/2014/main" id="{36D38E21-7FCD-43C7-9F19-B910D5B4D0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2674" y="1123527"/>
            <a:ext cx="6907200" cy="4604800"/>
          </a:xfrm>
          <a:prstGeom prst="rect">
            <a:avLst/>
          </a:prstGeom>
        </p:spPr>
      </p:pic>
      <p:cxnSp>
        <p:nvCxnSpPr>
          <p:cNvPr id="16" name="Straight Connector 15">
            <a:extLst>
              <a:ext uri="{FF2B5EF4-FFF2-40B4-BE49-F238E27FC236}">
                <a16:creationId xmlns:a16="http://schemas.microsoft.com/office/drawing/2014/main" id="{E12350F3-DB83-413A-980B-1CEB924986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453265" y="1570814"/>
            <a:ext cx="0" cy="3710227"/>
          </a:xfrm>
          <a:prstGeom prst="line">
            <a:avLst/>
          </a:prstGeom>
          <a:ln w="19050">
            <a:solidFill>
              <a:srgbClr val="755B3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948CB11-7EED-4022-A3EA-AF1AF0310783}"/>
              </a:ext>
            </a:extLst>
          </p:cNvPr>
          <p:cNvSpPr txBox="1"/>
          <p:nvPr/>
        </p:nvSpPr>
        <p:spPr>
          <a:xfrm>
            <a:off x="8453265" y="1792705"/>
            <a:ext cx="3686513" cy="2739211"/>
          </a:xfrm>
          <a:prstGeom prst="rect">
            <a:avLst/>
          </a:prstGeom>
          <a:noFill/>
        </p:spPr>
        <p:txBody>
          <a:bodyPr wrap="square" rtlCol="0">
            <a:spAutoFit/>
          </a:bodyPr>
          <a:lstStyle/>
          <a:p>
            <a:pPr algn="r"/>
            <a:r>
              <a:rPr lang="en-US" sz="3600" dirty="0">
                <a:latin typeface="Arial Black" panose="020B0A04020102020204" pitchFamily="34" charset="0"/>
              </a:rPr>
              <a:t>1972</a:t>
            </a:r>
          </a:p>
          <a:p>
            <a:endParaRPr lang="en-US" dirty="0"/>
          </a:p>
          <a:p>
            <a:r>
              <a:rPr lang="en-US" sz="2000" dirty="0">
                <a:latin typeface="Arial Black" panose="020B0A04020102020204" pitchFamily="34" charset="0"/>
              </a:rPr>
              <a:t>Law amended to include people with disabilities. In 1979 the definition was expanded to include non-physical disabilities.</a:t>
            </a:r>
          </a:p>
          <a:p>
            <a:endParaRPr lang="en-US" dirty="0"/>
          </a:p>
        </p:txBody>
      </p:sp>
    </p:spTree>
    <p:extLst>
      <p:ext uri="{BB962C8B-B14F-4D97-AF65-F5344CB8AC3E}">
        <p14:creationId xmlns:p14="http://schemas.microsoft.com/office/powerpoint/2010/main" val="3712315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irls join Little League baseball 1974">
            <a:extLst>
              <a:ext uri="{FF2B5EF4-FFF2-40B4-BE49-F238E27FC236}">
                <a16:creationId xmlns:a16="http://schemas.microsoft.com/office/drawing/2014/main" id="{E0FFA244-BCDA-4BE1-8C25-981965694A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588766" cy="6858000"/>
          </a:xfrm>
          <a:prstGeom prst="rect">
            <a:avLst/>
          </a:prstGeom>
        </p:spPr>
      </p:pic>
      <p:sp>
        <p:nvSpPr>
          <p:cNvPr id="5" name="TextBox 4">
            <a:extLst>
              <a:ext uri="{FF2B5EF4-FFF2-40B4-BE49-F238E27FC236}">
                <a16:creationId xmlns:a16="http://schemas.microsoft.com/office/drawing/2014/main" id="{86D69979-B56F-4282-B752-EBBD0BCA2BFE}"/>
              </a:ext>
            </a:extLst>
          </p:cNvPr>
          <p:cNvSpPr txBox="1"/>
          <p:nvPr/>
        </p:nvSpPr>
        <p:spPr>
          <a:xfrm>
            <a:off x="8588766" y="0"/>
            <a:ext cx="3603234" cy="6858000"/>
          </a:xfrm>
          <a:prstGeom prst="rect">
            <a:avLst/>
          </a:prstGeom>
          <a:solidFill>
            <a:schemeClr val="bg2">
              <a:lumMod val="50000"/>
            </a:schemeClr>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E1BC736C-5EEB-4B0A-93CC-D94AD39B3EEF}"/>
              </a:ext>
            </a:extLst>
          </p:cNvPr>
          <p:cNvSpPr txBox="1"/>
          <p:nvPr/>
        </p:nvSpPr>
        <p:spPr>
          <a:xfrm>
            <a:off x="8588767" y="196853"/>
            <a:ext cx="3603234" cy="6801862"/>
          </a:xfrm>
          <a:prstGeom prst="rect">
            <a:avLst/>
          </a:prstGeom>
          <a:noFill/>
        </p:spPr>
        <p:txBody>
          <a:bodyPr wrap="square" rtlCol="0">
            <a:spAutoFit/>
          </a:bodyPr>
          <a:lstStyle/>
          <a:p>
            <a:pPr algn="r"/>
            <a:r>
              <a:rPr lang="en-US" sz="3600" dirty="0">
                <a:solidFill>
                  <a:schemeClr val="bg1"/>
                </a:solidFill>
                <a:latin typeface="Arial Black" panose="020B0A04020102020204" pitchFamily="34" charset="0"/>
              </a:rPr>
              <a:t>1974</a:t>
            </a:r>
          </a:p>
          <a:p>
            <a:r>
              <a:rPr lang="en-US" dirty="0">
                <a:solidFill>
                  <a:schemeClr val="bg1"/>
                </a:solidFill>
                <a:latin typeface="Arial Black" panose="020B0A04020102020204" pitchFamily="34" charset="0"/>
              </a:rPr>
              <a:t>National Organization for Women (NOW) v. Little League Baseball</a:t>
            </a:r>
          </a:p>
          <a:p>
            <a:endParaRPr lang="en-US" dirty="0">
              <a:solidFill>
                <a:schemeClr val="bg1"/>
              </a:solidFill>
              <a:latin typeface="Arial Black" panose="020B0A04020102020204" pitchFamily="34" charset="0"/>
            </a:endParaRPr>
          </a:p>
          <a:p>
            <a:r>
              <a:rPr lang="en-US" dirty="0">
                <a:solidFill>
                  <a:schemeClr val="bg1"/>
                </a:solidFill>
                <a:latin typeface="Arial Black" panose="020B0A04020102020204" pitchFamily="34" charset="0"/>
              </a:rPr>
              <a:t>In 1972, 12-year old Maria Pepe was kicked off of a Little League team in Hoboken because of Little League’s policy of only allowing boys to compete. The New Jersey Supreme Court affirmed a determination by Division on Civil Rights finding that girls should be permitted to play Little League baseball. By the next year, more than 30,000 girls played on Little League teams nationwide.</a:t>
            </a:r>
          </a:p>
          <a:p>
            <a:endParaRPr lang="en-US" sz="2000" dirty="0">
              <a:solidFill>
                <a:schemeClr val="bg1"/>
              </a:solidFill>
            </a:endParaRPr>
          </a:p>
          <a:p>
            <a:endParaRPr lang="en-US" sz="20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429141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gay rights protest circa 1970s">
            <a:extLst>
              <a:ext uri="{FF2B5EF4-FFF2-40B4-BE49-F238E27FC236}">
                <a16:creationId xmlns:a16="http://schemas.microsoft.com/office/drawing/2014/main" id="{9138441A-3FC2-4CC1-B4CE-25246D1504A9}"/>
              </a:ext>
            </a:extLst>
          </p:cNvPr>
          <p:cNvPicPr>
            <a:picLocks noChangeAspect="1"/>
          </p:cNvPicPr>
          <p:nvPr/>
        </p:nvPicPr>
        <p:blipFill rotWithShape="1">
          <a:blip r:embed="rId2">
            <a:extLst>
              <a:ext uri="{28A0092B-C50C-407E-A947-70E740481C1C}">
                <a14:useLocalDpi xmlns:a14="http://schemas.microsoft.com/office/drawing/2010/main" val="0"/>
              </a:ext>
            </a:extLst>
          </a:blip>
          <a:srcRect t="31994" r="-1" b="22865"/>
          <a:stretch/>
        </p:blipFill>
        <p:spPr>
          <a:xfrm>
            <a:off x="20" y="10"/>
            <a:ext cx="12191980" cy="6857990"/>
          </a:xfrm>
          <a:prstGeom prst="rect">
            <a:avLst/>
          </a:prstGeom>
        </p:spPr>
      </p:pic>
      <p:sp>
        <p:nvSpPr>
          <p:cNvPr id="4" name="TextBox 3">
            <a:extLst>
              <a:ext uri="{FF2B5EF4-FFF2-40B4-BE49-F238E27FC236}">
                <a16:creationId xmlns:a16="http://schemas.microsoft.com/office/drawing/2014/main" id="{1148F30E-11DB-40EA-B0D6-7187F92ABE76}"/>
              </a:ext>
            </a:extLst>
          </p:cNvPr>
          <p:cNvSpPr txBox="1"/>
          <p:nvPr/>
        </p:nvSpPr>
        <p:spPr>
          <a:xfrm>
            <a:off x="8297333" y="0"/>
            <a:ext cx="3767289" cy="2492990"/>
          </a:xfrm>
          <a:prstGeom prst="rect">
            <a:avLst/>
          </a:prstGeom>
          <a:solidFill>
            <a:schemeClr val="bg2">
              <a:lumMod val="50000"/>
            </a:schemeClr>
          </a:solidFill>
        </p:spPr>
        <p:txBody>
          <a:bodyPr wrap="square" rtlCol="0">
            <a:spAutoFit/>
          </a:bodyPr>
          <a:lstStyle/>
          <a:p>
            <a:pPr algn="r"/>
            <a:r>
              <a:rPr lang="en-US" sz="3600" dirty="0">
                <a:solidFill>
                  <a:schemeClr val="bg1"/>
                </a:solidFill>
                <a:latin typeface="Arial Black" panose="020B0A04020102020204" pitchFamily="34" charset="0"/>
              </a:rPr>
              <a:t>1992</a:t>
            </a:r>
          </a:p>
          <a:p>
            <a:r>
              <a:rPr lang="en-US" sz="2000" dirty="0">
                <a:solidFill>
                  <a:schemeClr val="bg1"/>
                </a:solidFill>
                <a:latin typeface="Arial Black" panose="020B0A04020102020204" pitchFamily="34" charset="0"/>
              </a:rPr>
              <a:t>After decades of activism New Jersey became one of a handful of states to protect individuals based on sexual orientation.</a:t>
            </a:r>
          </a:p>
        </p:txBody>
      </p:sp>
    </p:spTree>
    <p:extLst>
      <p:ext uri="{BB962C8B-B14F-4D97-AF65-F5344CB8AC3E}">
        <p14:creationId xmlns:p14="http://schemas.microsoft.com/office/powerpoint/2010/main" val="744836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E376B3E2-925B-4F99-916F-12161DEC33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0478" y="1673578"/>
            <a:ext cx="7009396" cy="3504698"/>
          </a:xfrm>
          <a:prstGeom prst="rect">
            <a:avLst/>
          </a:prstGeom>
        </p:spPr>
      </p:pic>
      <p:cxnSp>
        <p:nvCxnSpPr>
          <p:cNvPr id="17" name="Straight Connector 16">
            <a:extLst>
              <a:ext uri="{FF2B5EF4-FFF2-40B4-BE49-F238E27FC236}">
                <a16:creationId xmlns:a16="http://schemas.microsoft.com/office/drawing/2014/main" id="{E12350F3-DB83-413A-980B-1CEB924986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453265" y="1570814"/>
            <a:ext cx="0" cy="3710227"/>
          </a:xfrm>
          <a:prstGeom prst="line">
            <a:avLst/>
          </a:prstGeom>
          <a:ln w="19050">
            <a:solidFill>
              <a:srgbClr val="FF6339"/>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5FB9FC1-0285-4044-9B6E-8815693C32D9}"/>
              </a:ext>
            </a:extLst>
          </p:cNvPr>
          <p:cNvSpPr txBox="1"/>
          <p:nvPr/>
        </p:nvSpPr>
        <p:spPr>
          <a:xfrm>
            <a:off x="8638162" y="1570814"/>
            <a:ext cx="3326855" cy="3416320"/>
          </a:xfrm>
          <a:prstGeom prst="rect">
            <a:avLst/>
          </a:prstGeom>
          <a:noFill/>
        </p:spPr>
        <p:txBody>
          <a:bodyPr wrap="square" rtlCol="0">
            <a:spAutoFit/>
          </a:bodyPr>
          <a:lstStyle/>
          <a:p>
            <a:pPr algn="r"/>
            <a:r>
              <a:rPr lang="en-US" sz="3600" dirty="0">
                <a:latin typeface="Arial Black" panose="020B0A04020102020204" pitchFamily="34" charset="0"/>
              </a:rPr>
              <a:t>2006</a:t>
            </a:r>
          </a:p>
          <a:p>
            <a:endParaRPr lang="en-US" sz="2000" dirty="0">
              <a:latin typeface="Arial Black" panose="020B0A04020102020204" pitchFamily="34" charset="0"/>
            </a:endParaRPr>
          </a:p>
          <a:p>
            <a:r>
              <a:rPr lang="en-US" sz="2000" dirty="0">
                <a:latin typeface="Arial Black" panose="020B0A04020102020204" pitchFamily="34" charset="0"/>
              </a:rPr>
              <a:t>The Law Against Discrimination was amended to add prohibitions against discrimination on the basis of gender identity or expression.</a:t>
            </a:r>
          </a:p>
          <a:p>
            <a:endParaRPr lang="en-US" sz="2000" dirty="0">
              <a:latin typeface="Arial Black" panose="020B0A04020102020204" pitchFamily="34" charset="0"/>
            </a:endParaRPr>
          </a:p>
        </p:txBody>
      </p:sp>
    </p:spTree>
    <p:extLst>
      <p:ext uri="{BB962C8B-B14F-4D97-AF65-F5344CB8AC3E}">
        <p14:creationId xmlns:p14="http://schemas.microsoft.com/office/powerpoint/2010/main" val="3591021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Muslim doctors attend to a patient">
            <a:extLst>
              <a:ext uri="{FF2B5EF4-FFF2-40B4-BE49-F238E27FC236}">
                <a16:creationId xmlns:a16="http://schemas.microsoft.com/office/drawing/2014/main" id="{BD282BA7-BCD9-4C7F-8CC8-8AD73E8C8B85}"/>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b="15730"/>
          <a:stretch/>
        </p:blipFill>
        <p:spPr>
          <a:xfrm>
            <a:off x="20" y="10"/>
            <a:ext cx="12191980" cy="6857990"/>
          </a:xfrm>
          <a:prstGeom prst="rect">
            <a:avLst/>
          </a:prstGeom>
        </p:spPr>
      </p:pic>
      <p:sp>
        <p:nvSpPr>
          <p:cNvPr id="8" name="TextBox 7">
            <a:extLst>
              <a:ext uri="{FF2B5EF4-FFF2-40B4-BE49-F238E27FC236}">
                <a16:creationId xmlns:a16="http://schemas.microsoft.com/office/drawing/2014/main" id="{44D7DB66-4ED3-451A-9AB8-F1E2EFA4980A}"/>
              </a:ext>
            </a:extLst>
          </p:cNvPr>
          <p:cNvSpPr txBox="1"/>
          <p:nvPr/>
        </p:nvSpPr>
        <p:spPr>
          <a:xfrm>
            <a:off x="7535313" y="4395777"/>
            <a:ext cx="4656667" cy="2462213"/>
          </a:xfrm>
          <a:prstGeom prst="rect">
            <a:avLst/>
          </a:prstGeom>
          <a:solidFill>
            <a:schemeClr val="bg2">
              <a:lumMod val="50000"/>
            </a:schemeClr>
          </a:solidFill>
        </p:spPr>
        <p:txBody>
          <a:bodyPr wrap="square" rtlCol="0">
            <a:spAutoFit/>
          </a:bodyPr>
          <a:lstStyle/>
          <a:p>
            <a:pPr algn="r"/>
            <a:r>
              <a:rPr lang="en-US" sz="3600" dirty="0">
                <a:solidFill>
                  <a:schemeClr val="bg1"/>
                </a:solidFill>
                <a:latin typeface="Arial Black" panose="020B0A04020102020204" pitchFamily="34" charset="0"/>
              </a:rPr>
              <a:t>2007</a:t>
            </a:r>
          </a:p>
          <a:p>
            <a:r>
              <a:rPr lang="en-US" sz="2000" dirty="0">
                <a:solidFill>
                  <a:schemeClr val="bg1"/>
                </a:solidFill>
                <a:latin typeface="Arial Black" panose="020B0A04020102020204" pitchFamily="34" charset="0"/>
              </a:rPr>
              <a:t>The Law Against Discrimination was amended to require employers to reasonably accommodate their employee’s religious beliefs</a:t>
            </a:r>
            <a:endParaRPr lang="en-US" sz="2000" dirty="0">
              <a:solidFill>
                <a:schemeClr val="bg1"/>
              </a:solidFill>
              <a:latin typeface="Arial Black" panose="020B0A04020102020204" pitchFamily="34" charset="0"/>
              <a:hlinkClick r:id="rId5">
                <a:extLst>
                  <a:ext uri="{A12FA001-AC4F-418D-AE19-62706E023703}">
                    <ahyp:hlinkClr xmlns:ahyp="http://schemas.microsoft.com/office/drawing/2018/hyperlinkcolor" val="tx"/>
                  </a:ext>
                </a:extLst>
              </a:hlinkClick>
            </a:endParaRPr>
          </a:p>
          <a:p>
            <a:endParaRPr lang="en-US" dirty="0"/>
          </a:p>
        </p:txBody>
      </p:sp>
    </p:spTree>
    <p:extLst>
      <p:ext uri="{BB962C8B-B14F-4D97-AF65-F5344CB8AC3E}">
        <p14:creationId xmlns:p14="http://schemas.microsoft.com/office/powerpoint/2010/main" val="2985200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overnor Murphy signs Equal Pay Act surrounded by supporters.">
            <a:extLst>
              <a:ext uri="{FF2B5EF4-FFF2-40B4-BE49-F238E27FC236}">
                <a16:creationId xmlns:a16="http://schemas.microsoft.com/office/drawing/2014/main" id="{FC65F02A-CB9B-4F7B-A1B9-7A66883B877C}"/>
              </a:ext>
            </a:extLst>
          </p:cNvPr>
          <p:cNvPicPr>
            <a:picLocks noChangeAspect="1"/>
          </p:cNvPicPr>
          <p:nvPr/>
        </p:nvPicPr>
        <p:blipFill rotWithShape="1">
          <a:blip r:embed="rId3">
            <a:extLst>
              <a:ext uri="{28A0092B-C50C-407E-A947-70E740481C1C}">
                <a14:useLocalDpi xmlns:a14="http://schemas.microsoft.com/office/drawing/2010/main" val="0"/>
              </a:ext>
            </a:extLst>
          </a:blip>
          <a:srcRect b="15730"/>
          <a:stretch/>
        </p:blipFill>
        <p:spPr>
          <a:xfrm>
            <a:off x="20" y="10"/>
            <a:ext cx="12191980" cy="6857990"/>
          </a:xfrm>
          <a:prstGeom prst="rect">
            <a:avLst/>
          </a:prstGeom>
        </p:spPr>
      </p:pic>
      <p:sp>
        <p:nvSpPr>
          <p:cNvPr id="5" name="TextBox 4">
            <a:extLst>
              <a:ext uri="{FF2B5EF4-FFF2-40B4-BE49-F238E27FC236}">
                <a16:creationId xmlns:a16="http://schemas.microsoft.com/office/drawing/2014/main" id="{262C8EFA-B19C-4B48-94EB-4BC74483A6C0}"/>
              </a:ext>
            </a:extLst>
          </p:cNvPr>
          <p:cNvSpPr txBox="1"/>
          <p:nvPr/>
        </p:nvSpPr>
        <p:spPr>
          <a:xfrm>
            <a:off x="7569180" y="4148667"/>
            <a:ext cx="4622800" cy="2585323"/>
          </a:xfrm>
          <a:prstGeom prst="rect">
            <a:avLst/>
          </a:prstGeom>
          <a:noFill/>
        </p:spPr>
        <p:txBody>
          <a:bodyPr wrap="square" rtlCol="0">
            <a:spAutoFit/>
          </a:bodyPr>
          <a:lstStyle/>
          <a:p>
            <a:pPr algn="r"/>
            <a:r>
              <a:rPr lang="en-US" sz="3600" dirty="0">
                <a:solidFill>
                  <a:schemeClr val="bg1"/>
                </a:solidFill>
                <a:latin typeface="Arial Black" panose="020B0A04020102020204" pitchFamily="34" charset="0"/>
              </a:rPr>
              <a:t>2017</a:t>
            </a:r>
          </a:p>
          <a:p>
            <a:r>
              <a:rPr lang="en-US" dirty="0">
                <a:solidFill>
                  <a:schemeClr val="bg1"/>
                </a:solidFill>
                <a:latin typeface="Arial Black" panose="020B0A04020102020204" pitchFamily="34" charset="0"/>
              </a:rPr>
              <a:t>The Diane B. Allen Equal Pay Act amended the LAD to require equal pay for “substantially similar work” for those in protected categories</a:t>
            </a:r>
          </a:p>
          <a:p>
            <a:r>
              <a:rPr lang="en-US" dirty="0">
                <a:solidFill>
                  <a:schemeClr val="bg1"/>
                </a:solidFill>
                <a:latin typeface="Arial Black" panose="020B0A04020102020204" pitchFamily="34" charset="0"/>
              </a:rPr>
              <a:t>giving NJ the strongest equal pay law in the nation at the time. </a:t>
            </a:r>
          </a:p>
          <a:p>
            <a:endParaRPr lang="en-US" dirty="0"/>
          </a:p>
        </p:txBody>
      </p:sp>
    </p:spTree>
    <p:extLst>
      <p:ext uri="{BB962C8B-B14F-4D97-AF65-F5344CB8AC3E}">
        <p14:creationId xmlns:p14="http://schemas.microsoft.com/office/powerpoint/2010/main" val="926277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building, purple, fence, yellow&#10;&#10;Description automatically generated">
            <a:extLst>
              <a:ext uri="{FF2B5EF4-FFF2-40B4-BE49-F238E27FC236}">
                <a16:creationId xmlns:a16="http://schemas.microsoft.com/office/drawing/2014/main" id="{4E35D67D-156D-4824-B27F-8A34F4F81B77}"/>
              </a:ext>
            </a:extLst>
          </p:cNvPr>
          <p:cNvPicPr>
            <a:picLocks noChangeAspect="1"/>
          </p:cNvPicPr>
          <p:nvPr/>
        </p:nvPicPr>
        <p:blipFill rotWithShape="1">
          <a:blip r:embed="rId2">
            <a:extLst>
              <a:ext uri="{28A0092B-C50C-407E-A947-70E740481C1C}">
                <a14:useLocalDpi xmlns:a14="http://schemas.microsoft.com/office/drawing/2010/main" val="0"/>
              </a:ext>
            </a:extLst>
          </a:blip>
          <a:srcRect t="6741" r="18700" b="2349"/>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A55A72A1-F7DA-426F-9C97-2EFB0B6186B1}"/>
              </a:ext>
            </a:extLst>
          </p:cNvPr>
          <p:cNvSpPr txBox="1"/>
          <p:nvPr/>
        </p:nvSpPr>
        <p:spPr>
          <a:xfrm>
            <a:off x="477981" y="1122363"/>
            <a:ext cx="4023360" cy="320413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500" i="1" dirty="0">
                <a:latin typeface="+mj-lt"/>
                <a:ea typeface="+mj-ea"/>
                <a:cs typeface="+mj-cs"/>
              </a:rPr>
              <a:t>In recognizing the humanity of our fellow beings, we pay ourselves the highest tribute.</a:t>
            </a:r>
          </a:p>
          <a:p>
            <a:pPr algn="r">
              <a:lnSpc>
                <a:spcPct val="90000"/>
              </a:lnSpc>
              <a:spcBef>
                <a:spcPct val="0"/>
              </a:spcBef>
              <a:spcAft>
                <a:spcPts val="600"/>
              </a:spcAft>
            </a:pPr>
            <a:r>
              <a:rPr lang="en-US" sz="2200" dirty="0">
                <a:latin typeface="+mj-lt"/>
                <a:ea typeface="+mj-ea"/>
                <a:cs typeface="+mj-cs"/>
              </a:rPr>
              <a:t>Thurgood Marshall</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4039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 name="Picture 18" descr="A ship with immigrants to the United States around 1880.">
            <a:extLst>
              <a:ext uri="{FF2B5EF4-FFF2-40B4-BE49-F238E27FC236}">
                <a16:creationId xmlns:a16="http://schemas.microsoft.com/office/drawing/2014/main" id="{A1D2EBB0-39BC-428B-9716-0EC66512F7DA}"/>
              </a:ext>
            </a:extLst>
          </p:cNvPr>
          <p:cNvPicPr>
            <a:picLocks noChangeAspect="1"/>
          </p:cNvPicPr>
          <p:nvPr/>
        </p:nvPicPr>
        <p:blipFill rotWithShape="1">
          <a:blip r:embed="rId3">
            <a:extLst>
              <a:ext uri="{28A0092B-C50C-407E-A947-70E740481C1C}">
                <a14:useLocalDpi xmlns:a14="http://schemas.microsoft.com/office/drawing/2010/main" val="0"/>
              </a:ext>
            </a:extLst>
          </a:blip>
          <a:srcRect t="6823" b="9843"/>
          <a:stretch/>
        </p:blipFill>
        <p:spPr>
          <a:xfrm>
            <a:off x="0" y="10"/>
            <a:ext cx="12191980" cy="6857990"/>
          </a:xfrm>
          <a:prstGeom prst="rect">
            <a:avLst/>
          </a:prstGeom>
        </p:spPr>
      </p:pic>
      <p:sp>
        <p:nvSpPr>
          <p:cNvPr id="20" name="TextBox 19">
            <a:extLst>
              <a:ext uri="{FF2B5EF4-FFF2-40B4-BE49-F238E27FC236}">
                <a16:creationId xmlns:a16="http://schemas.microsoft.com/office/drawing/2014/main" id="{D88BCE05-2495-448F-A154-A0335E0C7E56}"/>
              </a:ext>
            </a:extLst>
          </p:cNvPr>
          <p:cNvSpPr txBox="1"/>
          <p:nvPr/>
        </p:nvSpPr>
        <p:spPr>
          <a:xfrm>
            <a:off x="733430" y="5149086"/>
            <a:ext cx="10725140" cy="1508105"/>
          </a:xfrm>
          <a:prstGeom prst="rect">
            <a:avLst/>
          </a:prstGeom>
          <a:solidFill>
            <a:schemeClr val="bg2">
              <a:lumMod val="50000"/>
            </a:schemeClr>
          </a:solidFill>
        </p:spPr>
        <p:txBody>
          <a:bodyPr wrap="square" rtlCol="0">
            <a:spAutoFit/>
          </a:bodyPr>
          <a:lstStyle/>
          <a:p>
            <a:pPr algn="r"/>
            <a:r>
              <a:rPr lang="en-US" sz="3200" b="1" dirty="0">
                <a:solidFill>
                  <a:schemeClr val="bg1"/>
                </a:solidFill>
                <a:latin typeface="Arial Black" panose="020B0A04020102020204" pitchFamily="34" charset="0"/>
              </a:rPr>
              <a:t>1884</a:t>
            </a:r>
          </a:p>
          <a:p>
            <a:r>
              <a:rPr lang="en-US" sz="2000" b="1" dirty="0">
                <a:solidFill>
                  <a:schemeClr val="bg1"/>
                </a:solidFill>
                <a:latin typeface="Arial Black" panose="020B0A04020102020204" pitchFamily="34" charset="0"/>
              </a:rPr>
              <a:t>Law passed prohibiting discrimination based on race,  color or previous condition of servitude. Discrimination continued to persist based on local practices rather than law. </a:t>
            </a:r>
          </a:p>
        </p:txBody>
      </p:sp>
    </p:spTree>
    <p:extLst>
      <p:ext uri="{BB962C8B-B14F-4D97-AF65-F5344CB8AC3E}">
        <p14:creationId xmlns:p14="http://schemas.microsoft.com/office/powerpoint/2010/main" val="330713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olice officer with a diverse group of children around 1935-1945.">
            <a:extLst>
              <a:ext uri="{FF2B5EF4-FFF2-40B4-BE49-F238E27FC236}">
                <a16:creationId xmlns:a16="http://schemas.microsoft.com/office/drawing/2014/main" id="{22C63B81-F582-4C29-AE63-7880538C0BF3}"/>
              </a:ext>
            </a:extLst>
          </p:cNvPr>
          <p:cNvPicPr>
            <a:picLocks noChangeAspect="1"/>
          </p:cNvPicPr>
          <p:nvPr/>
        </p:nvPicPr>
        <p:blipFill rotWithShape="1">
          <a:blip r:embed="rId3">
            <a:extLst>
              <a:ext uri="{28A0092B-C50C-407E-A947-70E740481C1C}">
                <a14:useLocalDpi xmlns:a14="http://schemas.microsoft.com/office/drawing/2010/main" val="0"/>
              </a:ext>
            </a:extLst>
          </a:blip>
          <a:srcRect t="14671" b="4394"/>
          <a:stretch/>
        </p:blipFill>
        <p:spPr>
          <a:xfrm>
            <a:off x="20" y="0"/>
            <a:ext cx="12191980" cy="7010400"/>
          </a:xfrm>
          <a:prstGeom prst="rect">
            <a:avLst/>
          </a:prstGeom>
        </p:spPr>
      </p:pic>
      <p:sp>
        <p:nvSpPr>
          <p:cNvPr id="4" name="TextBox 3">
            <a:extLst>
              <a:ext uri="{FF2B5EF4-FFF2-40B4-BE49-F238E27FC236}">
                <a16:creationId xmlns:a16="http://schemas.microsoft.com/office/drawing/2014/main" id="{BEB7CEF3-5F12-496F-B631-6ADAB89FC3A2}"/>
              </a:ext>
            </a:extLst>
          </p:cNvPr>
          <p:cNvSpPr txBox="1"/>
          <p:nvPr/>
        </p:nvSpPr>
        <p:spPr>
          <a:xfrm>
            <a:off x="1008529" y="4980052"/>
            <a:ext cx="10174941" cy="1877437"/>
          </a:xfrm>
          <a:prstGeom prst="rect">
            <a:avLst/>
          </a:prstGeom>
          <a:solidFill>
            <a:schemeClr val="bg2">
              <a:lumMod val="50000"/>
            </a:schemeClr>
          </a:solidFill>
        </p:spPr>
        <p:txBody>
          <a:bodyPr wrap="square" rtlCol="0">
            <a:spAutoFit/>
          </a:bodyPr>
          <a:lstStyle/>
          <a:p>
            <a:pPr algn="r"/>
            <a:r>
              <a:rPr lang="en-US" sz="3600" b="1" dirty="0">
                <a:solidFill>
                  <a:schemeClr val="bg1"/>
                </a:solidFill>
                <a:latin typeface="Arial Black" panose="020B0A04020102020204" pitchFamily="34" charset="0"/>
              </a:rPr>
              <a:t>1938</a:t>
            </a:r>
          </a:p>
          <a:p>
            <a:r>
              <a:rPr lang="en-US" sz="2000" dirty="0">
                <a:solidFill>
                  <a:schemeClr val="bg1"/>
                </a:solidFill>
                <a:latin typeface="Arial Black" panose="020B0A04020102020204" pitchFamily="34" charset="0"/>
              </a:rPr>
              <a:t>Between 1884 and 1945 New Jersey passed 10 bills relating to discrimination; some strengthening the law, some making it weaker. In 1938 a Goodwill Commission was established to “bring about a better understanding among all racial and religious groups.”</a:t>
            </a:r>
          </a:p>
        </p:txBody>
      </p:sp>
    </p:spTree>
    <p:extLst>
      <p:ext uri="{BB962C8B-B14F-4D97-AF65-F5344CB8AC3E}">
        <p14:creationId xmlns:p14="http://schemas.microsoft.com/office/powerpoint/2010/main" val="792582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491"/>
            <a:ext cx="12192000" cy="68580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8539" y="0"/>
            <a:ext cx="5533461" cy="6861491"/>
          </a:xfrm>
          <a:prstGeom prst="rect">
            <a:avLst/>
          </a:prstGeom>
        </p:spPr>
      </p:pic>
      <p:sp>
        <p:nvSpPr>
          <p:cNvPr id="7" name="TextBox 6"/>
          <p:cNvSpPr txBox="1"/>
          <p:nvPr/>
        </p:nvSpPr>
        <p:spPr>
          <a:xfrm>
            <a:off x="997527" y="1770611"/>
            <a:ext cx="4364182" cy="2246769"/>
          </a:xfrm>
          <a:prstGeom prst="rect">
            <a:avLst/>
          </a:prstGeom>
          <a:noFill/>
        </p:spPr>
        <p:txBody>
          <a:bodyPr wrap="square" rtlCol="0">
            <a:spAutoFit/>
          </a:bodyPr>
          <a:lstStyle/>
          <a:p>
            <a:r>
              <a:rPr lang="en-US" sz="2000" dirty="0">
                <a:solidFill>
                  <a:schemeClr val="bg1"/>
                </a:solidFill>
                <a:latin typeface="Arial Black" panose="020B0A04020102020204" pitchFamily="34" charset="0"/>
              </a:rPr>
              <a:t>Fighting fascism abroad during World War II intensified demands for equality at home from the NAACP and progressive political groups like the Independent Citizens League.</a:t>
            </a:r>
          </a:p>
        </p:txBody>
      </p:sp>
    </p:spTree>
    <p:extLst>
      <p:ext uri="{BB962C8B-B14F-4D97-AF65-F5344CB8AC3E}">
        <p14:creationId xmlns:p14="http://schemas.microsoft.com/office/powerpoint/2010/main" val="208294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Dr. Hill, his wife and mother">
            <a:extLst>
              <a:ext uri="{FF2B5EF4-FFF2-40B4-BE49-F238E27FC236}">
                <a16:creationId xmlns:a16="http://schemas.microsoft.com/office/drawing/2014/main" id="{5548BE23-88B8-4751-AD5A-EB62E0763F39}"/>
              </a:ext>
            </a:extLst>
          </p:cNvPr>
          <p:cNvPicPr>
            <a:picLocks noChangeAspect="1"/>
          </p:cNvPicPr>
          <p:nvPr/>
        </p:nvPicPr>
        <p:blipFill rotWithShape="1">
          <a:blip r:embed="rId3">
            <a:extLst>
              <a:ext uri="{28A0092B-C50C-407E-A947-70E740481C1C}">
                <a14:useLocalDpi xmlns:a14="http://schemas.microsoft.com/office/drawing/2010/main" val="0"/>
              </a:ext>
            </a:extLst>
          </a:blip>
          <a:srcRect b="25000"/>
          <a:stretch/>
        </p:blipFill>
        <p:spPr>
          <a:xfrm>
            <a:off x="20" y="-28229"/>
            <a:ext cx="12191980" cy="6857990"/>
          </a:xfrm>
          <a:prstGeom prst="rect">
            <a:avLst/>
          </a:prstGeom>
        </p:spPr>
      </p:pic>
      <p:sp>
        <p:nvSpPr>
          <p:cNvPr id="9" name="TextBox 8">
            <a:extLst>
              <a:ext uri="{FF2B5EF4-FFF2-40B4-BE49-F238E27FC236}">
                <a16:creationId xmlns:a16="http://schemas.microsoft.com/office/drawing/2014/main" id="{E3D757BD-BDB8-4BE4-9510-C21F3899BFCA}"/>
              </a:ext>
            </a:extLst>
          </p:cNvPr>
          <p:cNvSpPr txBox="1"/>
          <p:nvPr/>
        </p:nvSpPr>
        <p:spPr>
          <a:xfrm>
            <a:off x="685800" y="4824689"/>
            <a:ext cx="10820400" cy="1846659"/>
          </a:xfrm>
          <a:prstGeom prst="rect">
            <a:avLst/>
          </a:prstGeom>
          <a:solidFill>
            <a:schemeClr val="bg2">
              <a:lumMod val="50000"/>
            </a:schemeClr>
          </a:solidFill>
        </p:spPr>
        <p:txBody>
          <a:bodyPr wrap="square" rtlCol="0">
            <a:spAutoFit/>
          </a:bodyPr>
          <a:lstStyle/>
          <a:p>
            <a:pPr algn="r"/>
            <a:r>
              <a:rPr lang="en-US" sz="3600" dirty="0">
                <a:solidFill>
                  <a:schemeClr val="bg1"/>
                </a:solidFill>
                <a:latin typeface="Arial Black" panose="020B0A04020102020204" pitchFamily="34" charset="0"/>
              </a:rPr>
              <a:t>1945</a:t>
            </a:r>
            <a:r>
              <a:rPr lang="en-US" sz="2000" dirty="0">
                <a:solidFill>
                  <a:schemeClr val="bg1"/>
                </a:solidFill>
                <a:latin typeface="Arial Black" panose="020B0A04020102020204" pitchFamily="34" charset="0"/>
              </a:rPr>
              <a:t> </a:t>
            </a:r>
          </a:p>
          <a:p>
            <a:r>
              <a:rPr lang="en-US" sz="2000" dirty="0">
                <a:solidFill>
                  <a:schemeClr val="bg1"/>
                </a:solidFill>
                <a:latin typeface="Arial Black" panose="020B0A04020102020204" pitchFamily="34" charset="0"/>
              </a:rPr>
              <a:t>Dr. Hill, a Republican assemblyman from Essex County, was responsible for introducing the Law Against Discrimination bill that was unanimously approved by the legislature and signed by Governor Edge.</a:t>
            </a:r>
          </a:p>
          <a:p>
            <a:endParaRPr lang="en-US" dirty="0"/>
          </a:p>
        </p:txBody>
      </p:sp>
    </p:spTree>
    <p:extLst>
      <p:ext uri="{BB962C8B-B14F-4D97-AF65-F5344CB8AC3E}">
        <p14:creationId xmlns:p14="http://schemas.microsoft.com/office/powerpoint/2010/main" val="930168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group of black women sorting clothing for the war effort.">
            <a:extLst>
              <a:ext uri="{FF2B5EF4-FFF2-40B4-BE49-F238E27FC236}">
                <a16:creationId xmlns:a16="http://schemas.microsoft.com/office/drawing/2014/main" id="{C01B60C0-6DFE-4DE3-9BCE-43D7666E18FC}"/>
              </a:ext>
            </a:extLst>
          </p:cNvPr>
          <p:cNvPicPr>
            <a:picLocks noChangeAspect="1"/>
          </p:cNvPicPr>
          <p:nvPr/>
        </p:nvPicPr>
        <p:blipFill rotWithShape="1">
          <a:blip r:embed="rId3">
            <a:extLst>
              <a:ext uri="{28A0092B-C50C-407E-A947-70E740481C1C}">
                <a14:useLocalDpi xmlns:a14="http://schemas.microsoft.com/office/drawing/2010/main" val="0"/>
              </a:ext>
            </a:extLst>
          </a:blip>
          <a:srcRect t="9019" b="22383"/>
          <a:stretch/>
        </p:blipFill>
        <p:spPr>
          <a:xfrm>
            <a:off x="0" y="10"/>
            <a:ext cx="12191980" cy="6857990"/>
          </a:xfrm>
          <a:prstGeom prst="rect">
            <a:avLst/>
          </a:prstGeom>
        </p:spPr>
      </p:pic>
      <p:sp>
        <p:nvSpPr>
          <p:cNvPr id="7" name="TextBox 6">
            <a:extLst>
              <a:ext uri="{FF2B5EF4-FFF2-40B4-BE49-F238E27FC236}">
                <a16:creationId xmlns:a16="http://schemas.microsoft.com/office/drawing/2014/main" id="{E158745B-186A-4414-BE3C-14D02138E232}"/>
              </a:ext>
            </a:extLst>
          </p:cNvPr>
          <p:cNvSpPr txBox="1"/>
          <p:nvPr/>
        </p:nvSpPr>
        <p:spPr>
          <a:xfrm>
            <a:off x="590550" y="5607715"/>
            <a:ext cx="10648950" cy="1015663"/>
          </a:xfrm>
          <a:prstGeom prst="rect">
            <a:avLst/>
          </a:prstGeom>
          <a:solidFill>
            <a:schemeClr val="bg2">
              <a:lumMod val="50000"/>
            </a:schemeClr>
          </a:solidFill>
        </p:spPr>
        <p:txBody>
          <a:bodyPr wrap="square" rtlCol="0">
            <a:spAutoFit/>
          </a:bodyPr>
          <a:lstStyle/>
          <a:p>
            <a:pPr lvl="0">
              <a:defRPr/>
            </a:pPr>
            <a:r>
              <a:rPr lang="en-US" sz="2000" b="1" dirty="0">
                <a:solidFill>
                  <a:schemeClr val="bg1"/>
                </a:solidFill>
                <a:latin typeface="Arial Black" panose="020B0A04020102020204" pitchFamily="34" charset="0"/>
              </a:rPr>
              <a:t>The new law created the Division Against Discrimination and broadened all civil rights laws to include “creed, national origin or ancestry” and banned racial discrimination in employment</a:t>
            </a:r>
            <a:r>
              <a:rPr lang="en-US" sz="2000" dirty="0">
                <a:solidFill>
                  <a:schemeClr val="bg1"/>
                </a:solidFill>
              </a:rPr>
              <a:t>.</a:t>
            </a:r>
          </a:p>
        </p:txBody>
      </p:sp>
    </p:spTree>
    <p:extLst>
      <p:ext uri="{BB962C8B-B14F-4D97-AF65-F5344CB8AC3E}">
        <p14:creationId xmlns:p14="http://schemas.microsoft.com/office/powerpoint/2010/main" val="728886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 of Somerville, NJ around 1880 showing location of colored school.">
            <a:extLst>
              <a:ext uri="{FF2B5EF4-FFF2-40B4-BE49-F238E27FC236}">
                <a16:creationId xmlns:a16="http://schemas.microsoft.com/office/drawing/2014/main" id="{17B6300B-7E28-4E69-A427-DF9CB714C18F}"/>
              </a:ext>
            </a:extLst>
          </p:cNvPr>
          <p:cNvPicPr>
            <a:picLocks noChangeAspect="1"/>
          </p:cNvPicPr>
          <p:nvPr/>
        </p:nvPicPr>
        <p:blipFill>
          <a:blip r:embed="rId2"/>
          <a:stretch>
            <a:fillRect/>
          </a:stretch>
        </p:blipFill>
        <p:spPr>
          <a:xfrm>
            <a:off x="0" y="0"/>
            <a:ext cx="12192000" cy="6857999"/>
          </a:xfrm>
          <a:prstGeom prst="rect">
            <a:avLst/>
          </a:prstGeom>
        </p:spPr>
      </p:pic>
      <p:sp>
        <p:nvSpPr>
          <p:cNvPr id="2" name="TextBox 1"/>
          <p:cNvSpPr txBox="1"/>
          <p:nvPr/>
        </p:nvSpPr>
        <p:spPr>
          <a:xfrm>
            <a:off x="1171575" y="4703563"/>
            <a:ext cx="9848850" cy="2154436"/>
          </a:xfrm>
          <a:prstGeom prst="rect">
            <a:avLst/>
          </a:prstGeom>
          <a:solidFill>
            <a:schemeClr val="accent2">
              <a:lumMod val="75000"/>
            </a:schemeClr>
          </a:solidFill>
        </p:spPr>
        <p:txBody>
          <a:bodyPr wrap="square" rtlCol="0">
            <a:spAutoFit/>
          </a:bodyPr>
          <a:lstStyle/>
          <a:p>
            <a:pPr algn="r"/>
            <a:r>
              <a:rPr lang="en-US" sz="3600" b="1" dirty="0">
                <a:solidFill>
                  <a:schemeClr val="bg1"/>
                </a:solidFill>
                <a:latin typeface="Arial Black" panose="020B0A04020102020204" pitchFamily="34" charset="0"/>
              </a:rPr>
              <a:t>1947</a:t>
            </a:r>
            <a:endParaRPr lang="en-US" sz="3600" dirty="0">
              <a:solidFill>
                <a:schemeClr val="bg1"/>
              </a:solidFill>
              <a:latin typeface="Arial Black" panose="020B0A04020102020204" pitchFamily="34" charset="0"/>
            </a:endParaRPr>
          </a:p>
          <a:p>
            <a:r>
              <a:rPr lang="en-US" sz="2000" b="1" dirty="0">
                <a:solidFill>
                  <a:schemeClr val="bg1"/>
                </a:solidFill>
                <a:latin typeface="Arial Black" panose="020B0A04020102020204" pitchFamily="34" charset="0"/>
              </a:rPr>
              <a:t>The new constitution contained a </a:t>
            </a:r>
            <a:r>
              <a:rPr lang="en-US" sz="2000" dirty="0">
                <a:solidFill>
                  <a:schemeClr val="bg1"/>
                </a:solidFill>
                <a:latin typeface="Arial Black" panose="020B0A04020102020204" pitchFamily="34" charset="0"/>
              </a:rPr>
              <a:t>civil rights clause banning segregation in the State Militia and in public schools. At the time there were 43 school districts with white and black segregated elementary schools.</a:t>
            </a:r>
          </a:p>
          <a:p>
            <a:endParaRPr lang="en-US" dirty="0"/>
          </a:p>
        </p:txBody>
      </p:sp>
    </p:spTree>
    <p:extLst>
      <p:ext uri="{BB962C8B-B14F-4D97-AF65-F5344CB8AC3E}">
        <p14:creationId xmlns:p14="http://schemas.microsoft.com/office/powerpoint/2010/main" val="2114923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Letter to Governor Driscoll.">
            <a:extLst>
              <a:ext uri="{FF2B5EF4-FFF2-40B4-BE49-F238E27FC236}">
                <a16:creationId xmlns:a16="http://schemas.microsoft.com/office/drawing/2014/main" id="{A7814EB8-CC07-45D5-A0F7-FDF7773BC6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492879" cy="6858000"/>
          </a:xfrm>
          <a:prstGeom prst="rect">
            <a:avLst/>
          </a:prstGeom>
        </p:spPr>
      </p:pic>
      <p:sp>
        <p:nvSpPr>
          <p:cNvPr id="9" name="TextBox 8">
            <a:extLst>
              <a:ext uri="{FF2B5EF4-FFF2-40B4-BE49-F238E27FC236}">
                <a16:creationId xmlns:a16="http://schemas.microsoft.com/office/drawing/2014/main" id="{D5C9B1B9-D7FF-4FE4-88AC-6B59CE29F2A2}"/>
              </a:ext>
            </a:extLst>
          </p:cNvPr>
          <p:cNvSpPr txBox="1"/>
          <p:nvPr/>
        </p:nvSpPr>
        <p:spPr>
          <a:xfrm>
            <a:off x="8492879" y="0"/>
            <a:ext cx="3699121" cy="6858000"/>
          </a:xfrm>
          <a:prstGeom prst="rect">
            <a:avLst/>
          </a:prstGeom>
          <a:solidFill>
            <a:schemeClr val="bg2">
              <a:lumMod val="50000"/>
            </a:schemeClr>
          </a:solidFill>
        </p:spPr>
        <p:txBody>
          <a:bodyPr wrap="square" rtlCol="0">
            <a:spAutoFit/>
          </a:bodyPr>
          <a:lstStyle/>
          <a:p>
            <a:endParaRPr lang="en-US" dirty="0"/>
          </a:p>
        </p:txBody>
      </p:sp>
      <p:sp>
        <p:nvSpPr>
          <p:cNvPr id="10" name="TextBox 9">
            <a:extLst>
              <a:ext uri="{FF2B5EF4-FFF2-40B4-BE49-F238E27FC236}">
                <a16:creationId xmlns:a16="http://schemas.microsoft.com/office/drawing/2014/main" id="{7ECC918C-838D-4187-B68E-028704C10576}"/>
              </a:ext>
            </a:extLst>
          </p:cNvPr>
          <p:cNvSpPr txBox="1"/>
          <p:nvPr/>
        </p:nvSpPr>
        <p:spPr>
          <a:xfrm>
            <a:off x="8913689" y="1257300"/>
            <a:ext cx="2857500" cy="4001095"/>
          </a:xfrm>
          <a:prstGeom prst="rect">
            <a:avLst/>
          </a:prstGeom>
          <a:noFill/>
        </p:spPr>
        <p:txBody>
          <a:bodyPr wrap="square" rtlCol="0">
            <a:spAutoFit/>
          </a:bodyPr>
          <a:lstStyle/>
          <a:p>
            <a:pPr algn="r"/>
            <a:r>
              <a:rPr lang="en-US" sz="3600" dirty="0">
                <a:solidFill>
                  <a:schemeClr val="bg1"/>
                </a:solidFill>
                <a:latin typeface="Arial Black" panose="020B0A04020102020204" pitchFamily="34" charset="0"/>
              </a:rPr>
              <a:t>1949</a:t>
            </a:r>
          </a:p>
          <a:p>
            <a:r>
              <a:rPr lang="en-US" sz="2000" dirty="0">
                <a:solidFill>
                  <a:schemeClr val="bg1"/>
                </a:solidFill>
                <a:latin typeface="Arial Black" panose="020B0A04020102020204" pitchFamily="34" charset="0"/>
              </a:rPr>
              <a:t>The 1949 New Jersey Civil Rights Act reinforced and extended the bans on segregation or discrimination in public places such as pools, roller rinks and dance halls.</a:t>
            </a:r>
          </a:p>
          <a:p>
            <a:endParaRPr lang="en-US" dirty="0">
              <a:latin typeface="Arial Black" panose="020B0A04020102020204" pitchFamily="34" charset="0"/>
            </a:endParaRPr>
          </a:p>
        </p:txBody>
      </p:sp>
    </p:spTree>
    <p:extLst>
      <p:ext uri="{BB962C8B-B14F-4D97-AF65-F5344CB8AC3E}">
        <p14:creationId xmlns:p14="http://schemas.microsoft.com/office/powerpoint/2010/main" val="1545702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hildren playing outside in a playground on a sunny day.">
            <a:extLst>
              <a:ext uri="{FF2B5EF4-FFF2-40B4-BE49-F238E27FC236}">
                <a16:creationId xmlns:a16="http://schemas.microsoft.com/office/drawing/2014/main" id="{BA4AC1AC-FF65-4674-8E99-873B76FE2F66}"/>
              </a:ext>
            </a:extLst>
          </p:cNvPr>
          <p:cNvPicPr>
            <a:picLocks noChangeAspect="1"/>
          </p:cNvPicPr>
          <p:nvPr/>
        </p:nvPicPr>
        <p:blipFill rotWithShape="1">
          <a:blip r:embed="rId3">
            <a:extLst>
              <a:ext uri="{28A0092B-C50C-407E-A947-70E740481C1C}">
                <a14:useLocalDpi xmlns:a14="http://schemas.microsoft.com/office/drawing/2010/main" val="0"/>
              </a:ext>
            </a:extLst>
          </a:blip>
          <a:srcRect t="14567" b="15989"/>
          <a:stretch/>
        </p:blipFill>
        <p:spPr>
          <a:xfrm>
            <a:off x="20" y="10"/>
            <a:ext cx="12191980" cy="6857990"/>
          </a:xfrm>
          <a:prstGeom prst="rect">
            <a:avLst/>
          </a:prstGeom>
        </p:spPr>
      </p:pic>
      <p:sp>
        <p:nvSpPr>
          <p:cNvPr id="7" name="TextBox 6">
            <a:extLst>
              <a:ext uri="{FF2B5EF4-FFF2-40B4-BE49-F238E27FC236}">
                <a16:creationId xmlns:a16="http://schemas.microsoft.com/office/drawing/2014/main" id="{DF6B8E03-F043-4353-A380-DD90F8F4FB8B}"/>
              </a:ext>
            </a:extLst>
          </p:cNvPr>
          <p:cNvSpPr txBox="1"/>
          <p:nvPr/>
        </p:nvSpPr>
        <p:spPr>
          <a:xfrm>
            <a:off x="8039100" y="0"/>
            <a:ext cx="4152900" cy="2769989"/>
          </a:xfrm>
          <a:prstGeom prst="rect">
            <a:avLst/>
          </a:prstGeom>
          <a:solidFill>
            <a:schemeClr val="bg2">
              <a:lumMod val="50000"/>
            </a:schemeClr>
          </a:solidFill>
        </p:spPr>
        <p:txBody>
          <a:bodyPr wrap="square" rtlCol="0">
            <a:spAutoFit/>
          </a:bodyPr>
          <a:lstStyle/>
          <a:p>
            <a:pPr lvl="1" algn="r"/>
            <a:r>
              <a:rPr lang="en-US" sz="3600" b="1" dirty="0">
                <a:solidFill>
                  <a:schemeClr val="bg1"/>
                </a:solidFill>
                <a:latin typeface="Arial Black" panose="020B0A04020102020204" pitchFamily="34" charset="0"/>
              </a:rPr>
              <a:t>1950</a:t>
            </a:r>
          </a:p>
          <a:p>
            <a:endParaRPr lang="en-US" dirty="0">
              <a:solidFill>
                <a:schemeClr val="bg1"/>
              </a:solidFill>
            </a:endParaRPr>
          </a:p>
          <a:p>
            <a:r>
              <a:rPr lang="en-US" sz="2000" dirty="0">
                <a:solidFill>
                  <a:schemeClr val="bg1"/>
                </a:solidFill>
                <a:latin typeface="Arial Black" panose="020B0A04020102020204" pitchFamily="34" charset="0"/>
              </a:rPr>
              <a:t>Discrimination in housing built with public funds or public assistance based on race, creed, color national origin or ancestry was outlawed</a:t>
            </a:r>
            <a:endParaRPr lang="en-US" sz="2000" dirty="0">
              <a:latin typeface="Arial Black" panose="020B0A04020102020204" pitchFamily="34" charset="0"/>
            </a:endParaRPr>
          </a:p>
        </p:txBody>
      </p:sp>
    </p:spTree>
    <p:extLst>
      <p:ext uri="{BB962C8B-B14F-4D97-AF65-F5344CB8AC3E}">
        <p14:creationId xmlns:p14="http://schemas.microsoft.com/office/powerpoint/2010/main" val="2730602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587</Words>
  <Application>Microsoft Office PowerPoint</Application>
  <PresentationFormat>Widescreen</PresentationFormat>
  <Paragraphs>59</Paragraphs>
  <Slides>18</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Arial Black</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Debs</dc:creator>
  <cp:lastModifiedBy>Debs</cp:lastModifiedBy>
  <cp:revision>1</cp:revision>
  <dcterms:created xsi:type="dcterms:W3CDTF">2020-06-25T13:14:15Z</dcterms:created>
  <dcterms:modified xsi:type="dcterms:W3CDTF">2020-06-25T14:03:39Z</dcterms:modified>
</cp:coreProperties>
</file>